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77" r:id="rId3"/>
    <p:sldId id="274" r:id="rId4"/>
    <p:sldId id="272" r:id="rId5"/>
    <p:sldId id="269" r:id="rId6"/>
    <p:sldId id="273" r:id="rId7"/>
    <p:sldId id="275" r:id="rId8"/>
    <p:sldId id="270" r:id="rId9"/>
    <p:sldId id="27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0034"/>
    <a:srgbClr val="A9B4C5"/>
    <a:srgbClr val="8F9DB3"/>
    <a:srgbClr val="8491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33"/>
    <p:restoredTop sz="94694"/>
  </p:normalViewPr>
  <p:slideViewPr>
    <p:cSldViewPr snapToGrid="0" snapToObjects="1">
      <p:cViewPr varScale="1">
        <p:scale>
          <a:sx n="54" d="100"/>
          <a:sy n="54" d="100"/>
        </p:scale>
        <p:origin x="224" y="1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24DA4-B338-D247-9856-4419D19B1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E0EF1E-ABE4-F548-8FEE-4CD49C452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03BF60-43E2-D443-AD09-A7570F576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1990FD-7D4B-A144-BF7C-0D3417A1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0F26C5-AE01-5346-8BCD-315A1B979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7745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1DA237-214E-9B4D-8A77-E3398D28C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0F4C48-C18A-6441-8930-329FF75CD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923E0-59B9-9C40-AD98-187DAF975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AD67B-7340-944B-8CCB-5A47370CA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87B414-E839-5F4A-A435-52D59AEB8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721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0510A9-0573-E449-8B55-180A77A162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B52982-6F7A-D644-9A57-759CDACA5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6C9E13-C7FC-1F48-93DD-3FD353209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8642D3-CF95-EB46-9173-D9951A3C0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3C19C-BB5A-DE4A-B676-8D68FC03E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361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84E58-7706-3F4B-AC54-A010560D0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F38E0-F1CE-8047-A868-2DA9C3891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E04E53-62E0-5F40-A742-F7F5122D5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B5D4D7-CACE-724D-AE95-3D0FB36F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4E6921-A062-4340-B14A-01D6B777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D4B93C8-D821-5C4C-8605-AF7317DCA5A7}"/>
              </a:ext>
            </a:extLst>
          </p:cNvPr>
          <p:cNvSpPr/>
          <p:nvPr userDrawn="1"/>
        </p:nvSpPr>
        <p:spPr>
          <a:xfrm>
            <a:off x="170754" y="265708"/>
            <a:ext cx="11850492" cy="63754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오각형[P] 7">
            <a:extLst>
              <a:ext uri="{FF2B5EF4-FFF2-40B4-BE49-F238E27FC236}">
                <a16:creationId xmlns:a16="http://schemas.microsoft.com/office/drawing/2014/main" id="{5E068F08-DD13-F64A-B169-E391DC8AD963}"/>
              </a:ext>
            </a:extLst>
          </p:cNvPr>
          <p:cNvSpPr/>
          <p:nvPr userDrawn="1"/>
        </p:nvSpPr>
        <p:spPr>
          <a:xfrm rot="5400000">
            <a:off x="7053" y="455959"/>
            <a:ext cx="1508633" cy="860346"/>
          </a:xfrm>
          <a:prstGeom prst="homePlate">
            <a:avLst/>
          </a:prstGeom>
          <a:solidFill>
            <a:srgbClr val="A5003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5147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B71F4-3694-224B-B0C8-FFB3BF343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2F04D6-B038-F040-9D2D-FD07ADBD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754F43-06A9-DB44-81B7-B9D74CB49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E09D21-EFCD-9C4F-B9E9-9589098E1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1FBC3D-8D38-B948-AA95-329AF61B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75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2DB59-1846-3C4E-BCD0-CE8B02EC1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B985EF-61D4-1944-B3D3-27EE738745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FC70A5-92AA-7047-AF70-581345601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79F8EB-6EDD-A246-8366-2893673A5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03AEBE-250B-E64C-8ACF-A40BD7ACB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A5286D-F8F2-A042-B74C-30E7F9498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825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01AC1-3B7C-6543-BE14-EC01FEECC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307C80-1375-FF4C-88A2-A0366BEE8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808005-B8C2-2B47-99CD-0433069A3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F4577E-381A-E341-BF46-D6C5CD863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F9D3BA-D735-4F43-91FA-0022FED3A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DC2C37-5709-6E4D-A126-2BB54B223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2CD1144-A2B4-C543-98D1-B53510823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6C0344-FBBC-764A-80EA-8B5A02AF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842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1A0F5-3675-5140-BECD-9A37AC1EA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78D565-EFFB-2A47-91FB-18D84DF8F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0E747B-0DDC-114C-85DD-1F066F747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45B9DA-D2BB-8043-89CE-AD248BD0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90477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E08F27-23F0-3444-A9CE-D59912399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30FC1E-2D6F-B741-80C4-5FA22DFFA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BD5C17-BDDA-5347-9FF1-D5035F39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850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51A817-AC43-2446-A3AB-E3CC83122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540E9E-6AE5-5A47-AE8D-A81CE3BE9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295912-C869-9F49-856A-C2D2FCBAB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A84931-558E-D946-BD69-BFD9651F8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65430A-D12C-9643-B46C-3DBA4A0C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04329C-E0DC-454D-B6DF-5D23CF75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4983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4B9F9-22C7-E945-9EE2-835F5F05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2A1E83-ACE4-C74B-8DCE-F151D404A6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71233A-A638-1E44-A12C-A77C7B5EA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D9C4CF-6F7E-8B42-AE69-3CE01D7A2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07378D-D9E2-6B4A-9AAB-057D19746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0A83C4-B19A-FB45-951D-9DFA82827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6272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067663-896D-3848-A6BF-C0EED1A22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9AB869-B4EE-A643-B764-7C0D2FA9F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78A3BA-CFC9-894C-B1D9-5D34A4ED53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7B0FC-7E43-B84C-A19D-EC4DBCD6D811}" type="datetimeFigureOut">
              <a:rPr kumimoji="1" lang="ko-KR" altLang="en-US" smtClean="0"/>
              <a:t>2019. 3. 28.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8DFD87-31BE-914A-9667-C56440A96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95295F-24EC-1442-B8DB-7C44C7CCE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9C44E-3DE1-EE47-A2C3-3E89E5DC8B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285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F1CF1B0B-A7C6-D448-8901-A17548007DC0}"/>
              </a:ext>
            </a:extLst>
          </p:cNvPr>
          <p:cNvGrpSpPr/>
          <p:nvPr/>
        </p:nvGrpSpPr>
        <p:grpSpPr>
          <a:xfrm>
            <a:off x="2609087" y="2315350"/>
            <a:ext cx="6636967" cy="2221785"/>
            <a:chOff x="5049755" y="4066870"/>
            <a:chExt cx="6636967" cy="222178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1DC840-0E4B-3947-AED5-510F794A9F83}"/>
                </a:ext>
              </a:extLst>
            </p:cNvPr>
            <p:cNvSpPr/>
            <p:nvPr/>
          </p:nvSpPr>
          <p:spPr>
            <a:xfrm>
              <a:off x="7260510" y="4066870"/>
              <a:ext cx="4426212" cy="15081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kumimoji="1" lang="ko-KR" altLang="en-US" sz="3200" dirty="0">
                  <a:latin typeface="KoPubDotum_Pro Medium" pitchFamily="2" charset="-127"/>
                  <a:ea typeface="KoPubDotum_Pro Medium" pitchFamily="2" charset="-127"/>
                </a:rPr>
                <a:t>도서 공유 플랫폼</a:t>
              </a:r>
              <a:endParaRPr kumimoji="1" lang="en-US" altLang="ko-KR" sz="4800" dirty="0">
                <a:latin typeface="KoPubDotum_Pro Medium" pitchFamily="2" charset="-127"/>
                <a:ea typeface="KoPubDotum_Pro Medium" pitchFamily="2" charset="-127"/>
              </a:endParaRPr>
            </a:p>
            <a:p>
              <a:pPr algn="dist"/>
              <a:r>
                <a:rPr kumimoji="1" lang="ko-KR" altLang="en-US" sz="6000" dirty="0" err="1">
                  <a:latin typeface="KoPubDotum_Pro Medium" pitchFamily="2" charset="-127"/>
                  <a:ea typeface="KoPubDotum_Pro Medium" pitchFamily="2" charset="-127"/>
                </a:rPr>
                <a:t>春</a:t>
              </a:r>
              <a:r>
                <a:rPr kumimoji="1" lang="en-US" altLang="ko-KR" sz="6000" dirty="0">
                  <a:latin typeface="KoPubDotum_Pro Medium" pitchFamily="2" charset="-127"/>
                  <a:ea typeface="KoPubDotum_Pro Medium" pitchFamily="2" charset="-127"/>
                </a:rPr>
                <a:t>BOOK</a:t>
              </a:r>
              <a:endParaRPr lang="ko-KR" altLang="en-US" sz="6000" dirty="0">
                <a:latin typeface="KoPubDotum_Pro Medium" pitchFamily="2" charset="-127"/>
                <a:ea typeface="KoPubDotum_Pro Medium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4E5B5CD-62E1-B14D-9727-CB0FACD63387}"/>
                </a:ext>
              </a:extLst>
            </p:cNvPr>
            <p:cNvSpPr/>
            <p:nvPr/>
          </p:nvSpPr>
          <p:spPr>
            <a:xfrm>
              <a:off x="7260510" y="5919323"/>
              <a:ext cx="44262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kumimoji="1" lang="ko-KR" altLang="en-US" spc="-150" dirty="0" err="1">
                  <a:latin typeface="KoPubDotum_Pro Medium" pitchFamily="2" charset="-127"/>
                  <a:ea typeface="KoPubDotum_Pro Medium" pitchFamily="2" charset="-127"/>
                </a:rPr>
                <a:t>김재국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en-US" altLang="ko-KR" spc="-150" dirty="0">
                  <a:latin typeface="KoPubDotum_Pro Medium" pitchFamily="2" charset="-127"/>
                  <a:ea typeface="KoPubDotum_Pro Medium" pitchFamily="2" charset="-127"/>
                </a:rPr>
                <a:t>/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ko-KR" altLang="en-US" spc="-150" dirty="0" err="1">
                  <a:latin typeface="KoPubDotum_Pro Medium" pitchFamily="2" charset="-127"/>
                  <a:ea typeface="KoPubDotum_Pro Medium" pitchFamily="2" charset="-127"/>
                </a:rPr>
                <a:t>박재연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en-US" altLang="ko-KR" spc="-150" dirty="0">
                  <a:latin typeface="KoPubDotum_Pro Medium" pitchFamily="2" charset="-127"/>
                  <a:ea typeface="KoPubDotum_Pro Medium" pitchFamily="2" charset="-127"/>
                </a:rPr>
                <a:t>/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ko-KR" altLang="en-US" spc="-150" dirty="0" err="1">
                  <a:latin typeface="KoPubDotum_Pro Medium" pitchFamily="2" charset="-127"/>
                  <a:ea typeface="KoPubDotum_Pro Medium" pitchFamily="2" charset="-127"/>
                </a:rPr>
                <a:t>양정민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en-US" altLang="ko-KR" spc="-150" dirty="0">
                  <a:latin typeface="KoPubDotum_Pro Medium" pitchFamily="2" charset="-127"/>
                  <a:ea typeface="KoPubDotum_Pro Medium" pitchFamily="2" charset="-127"/>
                </a:rPr>
                <a:t>/ </a:t>
              </a:r>
              <a:r>
                <a:rPr kumimoji="1" lang="ko-KR" altLang="en-US" spc="-150" dirty="0" err="1">
                  <a:latin typeface="KoPubDotum_Pro Medium" pitchFamily="2" charset="-127"/>
                  <a:ea typeface="KoPubDotum_Pro Medium" pitchFamily="2" charset="-127"/>
                </a:rPr>
                <a:t>양호석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</a:t>
              </a:r>
              <a:r>
                <a:rPr kumimoji="1" lang="en-US" altLang="ko-KR" spc="-150" dirty="0">
                  <a:latin typeface="KoPubDotum_Pro Medium" pitchFamily="2" charset="-127"/>
                  <a:ea typeface="KoPubDotum_Pro Medium" pitchFamily="2" charset="-127"/>
                </a:rPr>
                <a:t>/</a:t>
              </a:r>
              <a:r>
                <a:rPr kumimoji="1" lang="ko-KR" altLang="en-US" spc="-150" dirty="0">
                  <a:latin typeface="KoPubDotum_Pro Medium" pitchFamily="2" charset="-127"/>
                  <a:ea typeface="KoPubDotum_Pro Medium" pitchFamily="2" charset="-127"/>
                </a:rPr>
                <a:t> 이동훈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3DEB9D5-1886-AA44-91E8-062CC5127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49755" y="4072385"/>
              <a:ext cx="2210755" cy="2210755"/>
            </a:xfrm>
            <a:prstGeom prst="rect">
              <a:avLst/>
            </a:prstGeom>
          </p:spPr>
        </p:pic>
      </p:grpSp>
      <p:sp>
        <p:nvSpPr>
          <p:cNvPr id="42" name="오각형[P] 41">
            <a:extLst>
              <a:ext uri="{FF2B5EF4-FFF2-40B4-BE49-F238E27FC236}">
                <a16:creationId xmlns:a16="http://schemas.microsoft.com/office/drawing/2014/main" id="{D493D192-0421-7C4A-8F29-FFB136C2051B}"/>
              </a:ext>
            </a:extLst>
          </p:cNvPr>
          <p:cNvSpPr/>
          <p:nvPr/>
        </p:nvSpPr>
        <p:spPr>
          <a:xfrm>
            <a:off x="0" y="2320865"/>
            <a:ext cx="2609087" cy="2210755"/>
          </a:xfrm>
          <a:prstGeom prst="homePlate">
            <a:avLst>
              <a:gd name="adj" fmla="val 21851"/>
            </a:avLst>
          </a:prstGeom>
          <a:solidFill>
            <a:srgbClr val="A50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KoPubDotum_Pro Medium" pitchFamily="2" charset="-127"/>
              <a:ea typeface="KoPubDotum_Pro Medium" pitchFamily="2" charset="-127"/>
            </a:endParaRPr>
          </a:p>
        </p:txBody>
      </p:sp>
      <p:sp>
        <p:nvSpPr>
          <p:cNvPr id="46" name="오각형[P] 45">
            <a:extLst>
              <a:ext uri="{FF2B5EF4-FFF2-40B4-BE49-F238E27FC236}">
                <a16:creationId xmlns:a16="http://schemas.microsoft.com/office/drawing/2014/main" id="{804B0FE2-6E1C-EB4F-9CE6-118241D6526F}"/>
              </a:ext>
            </a:extLst>
          </p:cNvPr>
          <p:cNvSpPr/>
          <p:nvPr/>
        </p:nvSpPr>
        <p:spPr>
          <a:xfrm rot="10800000">
            <a:off x="9582913" y="2320865"/>
            <a:ext cx="2609087" cy="2210755"/>
          </a:xfrm>
          <a:prstGeom prst="homePlate">
            <a:avLst>
              <a:gd name="adj" fmla="val 21851"/>
            </a:avLst>
          </a:prstGeom>
          <a:solidFill>
            <a:srgbClr val="A50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KoPubDotum_Pro Medium" pitchFamily="2" charset="-127"/>
              <a:ea typeface="KoPub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753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783F5B8-DFCB-7F49-8537-27B31E03E16F}"/>
              </a:ext>
            </a:extLst>
          </p:cNvPr>
          <p:cNvSpPr/>
          <p:nvPr/>
        </p:nvSpPr>
        <p:spPr>
          <a:xfrm>
            <a:off x="3453008" y="1007007"/>
            <a:ext cx="5285984" cy="532356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180781-FD12-AA47-914F-D78E54379796}"/>
              </a:ext>
            </a:extLst>
          </p:cNvPr>
          <p:cNvGrpSpPr/>
          <p:nvPr/>
        </p:nvGrpSpPr>
        <p:grpSpPr>
          <a:xfrm>
            <a:off x="4915238" y="510892"/>
            <a:ext cx="2361524" cy="992232"/>
            <a:chOff x="4419122" y="510892"/>
            <a:chExt cx="2361524" cy="992232"/>
          </a:xfrm>
          <a:solidFill>
            <a:schemeClr val="bg1"/>
          </a:solidFill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8E47E80-6E33-C242-AF4F-49464E159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19122" y="510892"/>
              <a:ext cx="992232" cy="992232"/>
            </a:xfrm>
            <a:prstGeom prst="rect">
              <a:avLst/>
            </a:prstGeom>
            <a:grpFill/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A1966C-8E78-0748-AA39-79F379184DC4}"/>
                </a:ext>
              </a:extLst>
            </p:cNvPr>
            <p:cNvSpPr txBox="1"/>
            <p:nvPr/>
          </p:nvSpPr>
          <p:spPr>
            <a:xfrm>
              <a:off x="5411354" y="683842"/>
              <a:ext cx="1369292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dist"/>
              <a:r>
                <a:rPr kumimoji="1" lang="ko-KR" altLang="en-US" sz="3600" dirty="0">
                  <a:latin typeface="S-Core Dream 4" panose="020B0203030302020204" pitchFamily="34" charset="-127"/>
                  <a:ea typeface="S-Core Dream 4" panose="020B0203030302020204" pitchFamily="34" charset="-127"/>
                </a:rPr>
                <a:t>목차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31E9A6A-97E0-2F41-BD96-1F98F593F6C6}"/>
              </a:ext>
            </a:extLst>
          </p:cNvPr>
          <p:cNvSpPr txBox="1"/>
          <p:nvPr/>
        </p:nvSpPr>
        <p:spPr>
          <a:xfrm>
            <a:off x="4915238" y="1826288"/>
            <a:ext cx="2420655" cy="3677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dist">
              <a:lnSpc>
                <a:spcPct val="200000"/>
              </a:lnSpc>
              <a:buAutoNum type="arabicPeriod"/>
            </a:pPr>
            <a:r>
              <a:rPr kumimoji="1" lang="ko-KR" altLang="en-US" sz="2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프로젝트 개요</a:t>
            </a:r>
            <a:endParaRPr kumimoji="1" lang="en-US" altLang="ko-KR" sz="2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kumimoji="1" lang="ko-KR" altLang="en-US" sz="2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현황 분석</a:t>
            </a:r>
            <a:endParaRPr kumimoji="1" lang="en-US" altLang="ko-KR" sz="2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kumimoji="1" lang="ko-KR" altLang="en-US" sz="2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상세 기능</a:t>
            </a:r>
            <a:endParaRPr kumimoji="1" lang="en-US" altLang="ko-KR" sz="2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kumimoji="1" lang="ko-KR" altLang="en-US" sz="2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운영 방안</a:t>
            </a:r>
            <a:endParaRPr kumimoji="1" lang="en-US" altLang="ko-KR" sz="24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kumimoji="1" lang="ko-KR" altLang="en-US" sz="2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기대 효과</a:t>
            </a:r>
          </a:p>
        </p:txBody>
      </p:sp>
      <p:sp>
        <p:nvSpPr>
          <p:cNvPr id="7" name="자유형 6">
            <a:extLst>
              <a:ext uri="{FF2B5EF4-FFF2-40B4-BE49-F238E27FC236}">
                <a16:creationId xmlns:a16="http://schemas.microsoft.com/office/drawing/2014/main" id="{D4131612-2681-AD42-B4CA-933FDC195093}"/>
              </a:ext>
            </a:extLst>
          </p:cNvPr>
          <p:cNvSpPr/>
          <p:nvPr/>
        </p:nvSpPr>
        <p:spPr>
          <a:xfrm>
            <a:off x="3317570" y="1335967"/>
            <a:ext cx="1003713" cy="679497"/>
          </a:xfrm>
          <a:custGeom>
            <a:avLst/>
            <a:gdLst>
              <a:gd name="connsiteX0" fmla="*/ 0 w 1003713"/>
              <a:gd name="connsiteY0" fmla="*/ 0 h 679497"/>
              <a:gd name="connsiteX1" fmla="*/ 1003713 w 1003713"/>
              <a:gd name="connsiteY1" fmla="*/ 0 h 679497"/>
              <a:gd name="connsiteX2" fmla="*/ 754399 w 1003713"/>
              <a:gd name="connsiteY2" fmla="*/ 339748 h 679497"/>
              <a:gd name="connsiteX3" fmla="*/ 1003713 w 1003713"/>
              <a:gd name="connsiteY3" fmla="*/ 679497 h 679497"/>
              <a:gd name="connsiteX4" fmla="*/ 0 w 1003713"/>
              <a:gd name="connsiteY4" fmla="*/ 679497 h 679497"/>
              <a:gd name="connsiteX5" fmla="*/ 0 w 1003713"/>
              <a:gd name="connsiteY5" fmla="*/ 0 h 679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3713" h="679497">
                <a:moveTo>
                  <a:pt x="0" y="0"/>
                </a:moveTo>
                <a:lnTo>
                  <a:pt x="1003713" y="0"/>
                </a:lnTo>
                <a:lnTo>
                  <a:pt x="754399" y="339748"/>
                </a:lnTo>
                <a:lnTo>
                  <a:pt x="1003713" y="679497"/>
                </a:lnTo>
                <a:lnTo>
                  <a:pt x="0" y="679497"/>
                </a:lnTo>
                <a:lnTo>
                  <a:pt x="0" y="0"/>
                </a:lnTo>
                <a:close/>
              </a:path>
            </a:pathLst>
          </a:custGeom>
          <a:solidFill>
            <a:srgbClr val="A6003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id="{54EC1BDE-605C-BB43-AA04-0D7CF6D2DFBE}"/>
              </a:ext>
            </a:extLst>
          </p:cNvPr>
          <p:cNvSpPr/>
          <p:nvPr/>
        </p:nvSpPr>
        <p:spPr>
          <a:xfrm rot="10800000">
            <a:off x="7895558" y="5420287"/>
            <a:ext cx="1003713" cy="679497"/>
          </a:xfrm>
          <a:custGeom>
            <a:avLst/>
            <a:gdLst>
              <a:gd name="connsiteX0" fmla="*/ 0 w 1003713"/>
              <a:gd name="connsiteY0" fmla="*/ 0 h 679497"/>
              <a:gd name="connsiteX1" fmla="*/ 1003713 w 1003713"/>
              <a:gd name="connsiteY1" fmla="*/ 0 h 679497"/>
              <a:gd name="connsiteX2" fmla="*/ 754399 w 1003713"/>
              <a:gd name="connsiteY2" fmla="*/ 339748 h 679497"/>
              <a:gd name="connsiteX3" fmla="*/ 1003713 w 1003713"/>
              <a:gd name="connsiteY3" fmla="*/ 679497 h 679497"/>
              <a:gd name="connsiteX4" fmla="*/ 0 w 1003713"/>
              <a:gd name="connsiteY4" fmla="*/ 679497 h 679497"/>
              <a:gd name="connsiteX5" fmla="*/ 0 w 1003713"/>
              <a:gd name="connsiteY5" fmla="*/ 0 h 679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3713" h="679497">
                <a:moveTo>
                  <a:pt x="0" y="0"/>
                </a:moveTo>
                <a:lnTo>
                  <a:pt x="1003713" y="0"/>
                </a:lnTo>
                <a:lnTo>
                  <a:pt x="754399" y="339748"/>
                </a:lnTo>
                <a:lnTo>
                  <a:pt x="1003713" y="679497"/>
                </a:lnTo>
                <a:lnTo>
                  <a:pt x="0" y="679497"/>
                </a:lnTo>
                <a:lnTo>
                  <a:pt x="0" y="0"/>
                </a:lnTo>
                <a:close/>
              </a:path>
            </a:pathLst>
          </a:custGeom>
          <a:solidFill>
            <a:srgbClr val="A6003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7664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B3F644-E191-0547-8C66-0F0E38DA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24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4000" dirty="0">
                <a:latin typeface="S-Core Dream 4" panose="020B0203030302020204" pitchFamily="34" charset="-127"/>
                <a:ea typeface="S-Core Dream 4" panose="020B0203030302020204" pitchFamily="34" charset="-127"/>
              </a:rPr>
              <a:t>프로젝트 개요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04586A-BD5D-D74C-87CF-5403EBABC972}"/>
              </a:ext>
            </a:extLst>
          </p:cNvPr>
          <p:cNvSpPr txBox="1"/>
          <p:nvPr/>
        </p:nvSpPr>
        <p:spPr>
          <a:xfrm>
            <a:off x="558170" y="553272"/>
            <a:ext cx="4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1</a:t>
            </a:r>
            <a:endParaRPr kumimoji="1" lang="ko-KR" altLang="en-US" sz="36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FC12B5-308A-4D4D-8BD8-0E77872F3193}"/>
              </a:ext>
            </a:extLst>
          </p:cNvPr>
          <p:cNvSpPr txBox="1"/>
          <p:nvPr/>
        </p:nvSpPr>
        <p:spPr>
          <a:xfrm>
            <a:off x="3395999" y="2149435"/>
            <a:ext cx="540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같은 책을 여러 팀에서 구입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4D2114-7D5D-C24F-ADF2-8951F27B8679}"/>
              </a:ext>
            </a:extLst>
          </p:cNvPr>
          <p:cNvSpPr txBox="1"/>
          <p:nvPr/>
        </p:nvSpPr>
        <p:spPr>
          <a:xfrm>
            <a:off x="3395998" y="3429000"/>
            <a:ext cx="540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도서 구입 예산 낭비 발생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1F9C36-EDE6-EE49-88E6-C436CB9035A3}"/>
              </a:ext>
            </a:extLst>
          </p:cNvPr>
          <p:cNvSpPr txBox="1"/>
          <p:nvPr/>
        </p:nvSpPr>
        <p:spPr>
          <a:xfrm>
            <a:off x="5884983" y="2804606"/>
            <a:ext cx="42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▼</a:t>
            </a:r>
            <a:endParaRPr kumimoji="1"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C0500B-A52D-9D48-B595-6D33844B8469}"/>
              </a:ext>
            </a:extLst>
          </p:cNvPr>
          <p:cNvSpPr txBox="1"/>
          <p:nvPr/>
        </p:nvSpPr>
        <p:spPr>
          <a:xfrm>
            <a:off x="5884983" y="4084172"/>
            <a:ext cx="42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▼</a:t>
            </a:r>
            <a:endParaRPr kumimoji="1"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1C66B0-5DB0-1541-9581-DBE89D67DAD3}"/>
              </a:ext>
            </a:extLst>
          </p:cNvPr>
          <p:cNvSpPr txBox="1"/>
          <p:nvPr/>
        </p:nvSpPr>
        <p:spPr>
          <a:xfrm>
            <a:off x="3395997" y="4708565"/>
            <a:ext cx="540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예산 낭비 최소화 방안 필요</a:t>
            </a:r>
          </a:p>
        </p:txBody>
      </p:sp>
    </p:spTree>
    <p:extLst>
      <p:ext uri="{BB962C8B-B14F-4D97-AF65-F5344CB8AC3E}">
        <p14:creationId xmlns:p14="http://schemas.microsoft.com/office/powerpoint/2010/main" val="3366057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B3F644-E191-0547-8C66-0F0E38DA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24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4000" dirty="0">
                <a:latin typeface="S-Core Dream 4" panose="020B0203030302020204" pitchFamily="34" charset="-127"/>
                <a:ea typeface="S-Core Dream 4" panose="020B0203030302020204" pitchFamily="34" charset="-127"/>
              </a:rPr>
              <a:t>현황 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04586A-BD5D-D74C-87CF-5403EBABC972}"/>
              </a:ext>
            </a:extLst>
          </p:cNvPr>
          <p:cNvSpPr txBox="1"/>
          <p:nvPr/>
        </p:nvSpPr>
        <p:spPr>
          <a:xfrm>
            <a:off x="558170" y="553272"/>
            <a:ext cx="4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2</a:t>
            </a:r>
            <a:endParaRPr kumimoji="1" lang="ko-KR" altLang="en-US" sz="36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717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B3F644-E191-0547-8C66-0F0E38DA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24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4000" dirty="0">
                <a:latin typeface="S-Core Dream 4" panose="020B0203030302020204" pitchFamily="34" charset="-127"/>
                <a:ea typeface="S-Core Dream 4" panose="020B0203030302020204" pitchFamily="34" charset="-127"/>
              </a:rPr>
              <a:t>상세 기능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CD177C-F7BC-D846-BE25-DCFABAC9BE69}"/>
              </a:ext>
            </a:extLst>
          </p:cNvPr>
          <p:cNvSpPr txBox="1"/>
          <p:nvPr/>
        </p:nvSpPr>
        <p:spPr>
          <a:xfrm>
            <a:off x="558170" y="553272"/>
            <a:ext cx="4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3</a:t>
            </a:r>
            <a:endParaRPr kumimoji="1" lang="ko-KR" altLang="en-US" sz="36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6374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48CFFCE-3CB2-EF46-B8AB-36919215AA71}"/>
              </a:ext>
            </a:extLst>
          </p:cNvPr>
          <p:cNvSpPr/>
          <p:nvPr/>
        </p:nvSpPr>
        <p:spPr>
          <a:xfrm>
            <a:off x="170754" y="265708"/>
            <a:ext cx="11850492" cy="63754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13B8292-C93E-2744-A87A-461623799C63}"/>
              </a:ext>
            </a:extLst>
          </p:cNvPr>
          <p:cNvSpPr/>
          <p:nvPr/>
        </p:nvSpPr>
        <p:spPr>
          <a:xfrm>
            <a:off x="9264580" y="265708"/>
            <a:ext cx="2756666" cy="63754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8639ADD-D45A-7949-8842-8F1EFAC81BE8}"/>
              </a:ext>
            </a:extLst>
          </p:cNvPr>
          <p:cNvGrpSpPr/>
          <p:nvPr/>
        </p:nvGrpSpPr>
        <p:grpSpPr>
          <a:xfrm>
            <a:off x="9756983" y="552660"/>
            <a:ext cx="1771859" cy="1771860"/>
            <a:chOff x="6096000" y="1135464"/>
            <a:chExt cx="1771859" cy="177186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2E98016-85B4-0345-9F58-443720CBE029}"/>
                </a:ext>
              </a:extLst>
            </p:cNvPr>
            <p:cNvSpPr/>
            <p:nvPr/>
          </p:nvSpPr>
          <p:spPr>
            <a:xfrm>
              <a:off x="6096000" y="1135464"/>
              <a:ext cx="1771859" cy="1771859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5F14167-5BCF-8343-B736-1843788C742C}"/>
                </a:ext>
              </a:extLst>
            </p:cNvPr>
            <p:cNvSpPr/>
            <p:nvPr/>
          </p:nvSpPr>
          <p:spPr>
            <a:xfrm>
              <a:off x="6665406" y="1388347"/>
              <a:ext cx="633046" cy="633046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8" name="자유형 27">
              <a:extLst>
                <a:ext uri="{FF2B5EF4-FFF2-40B4-BE49-F238E27FC236}">
                  <a16:creationId xmlns:a16="http://schemas.microsoft.com/office/drawing/2014/main" id="{B80DF090-3014-2745-BD05-BC143C96F353}"/>
                </a:ext>
              </a:extLst>
            </p:cNvPr>
            <p:cNvSpPr/>
            <p:nvPr/>
          </p:nvSpPr>
          <p:spPr>
            <a:xfrm>
              <a:off x="6277088" y="2115177"/>
              <a:ext cx="1409683" cy="792147"/>
            </a:xfrm>
            <a:custGeom>
              <a:avLst/>
              <a:gdLst>
                <a:gd name="connsiteX0" fmla="*/ 704841 w 1409683"/>
                <a:gd name="connsiteY0" fmla="*/ 0 h 792147"/>
                <a:gd name="connsiteX1" fmla="*/ 1361701 w 1409683"/>
                <a:gd name="connsiteY1" fmla="*/ 349250 h 792147"/>
                <a:gd name="connsiteX2" fmla="*/ 1409683 w 1409683"/>
                <a:gd name="connsiteY2" fmla="*/ 437650 h 792147"/>
                <a:gd name="connsiteX3" fmla="*/ 1331289 w 1409683"/>
                <a:gd name="connsiteY3" fmla="*/ 532664 h 792147"/>
                <a:gd name="connsiteX4" fmla="*/ 704842 w 1409683"/>
                <a:gd name="connsiteY4" fmla="*/ 792147 h 792147"/>
                <a:gd name="connsiteX5" fmla="*/ 78395 w 1409683"/>
                <a:gd name="connsiteY5" fmla="*/ 532664 h 792147"/>
                <a:gd name="connsiteX6" fmla="*/ 0 w 1409683"/>
                <a:gd name="connsiteY6" fmla="*/ 437649 h 792147"/>
                <a:gd name="connsiteX7" fmla="*/ 47981 w 1409683"/>
                <a:gd name="connsiteY7" fmla="*/ 349250 h 792147"/>
                <a:gd name="connsiteX8" fmla="*/ 704841 w 1409683"/>
                <a:gd name="connsiteY8" fmla="*/ 0 h 79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9683" h="792147">
                  <a:moveTo>
                    <a:pt x="704841" y="0"/>
                  </a:moveTo>
                  <a:cubicBezTo>
                    <a:pt x="978272" y="0"/>
                    <a:pt x="1219347" y="138538"/>
                    <a:pt x="1361701" y="349250"/>
                  </a:cubicBezTo>
                  <a:lnTo>
                    <a:pt x="1409683" y="437650"/>
                  </a:lnTo>
                  <a:lnTo>
                    <a:pt x="1331289" y="532664"/>
                  </a:lnTo>
                  <a:cubicBezTo>
                    <a:pt x="1170968" y="692986"/>
                    <a:pt x="949485" y="792147"/>
                    <a:pt x="704842" y="792147"/>
                  </a:cubicBezTo>
                  <a:cubicBezTo>
                    <a:pt x="460199" y="792147"/>
                    <a:pt x="238717" y="692986"/>
                    <a:pt x="78395" y="532664"/>
                  </a:cubicBezTo>
                  <a:lnTo>
                    <a:pt x="0" y="437649"/>
                  </a:lnTo>
                  <a:lnTo>
                    <a:pt x="47981" y="349250"/>
                  </a:lnTo>
                  <a:cubicBezTo>
                    <a:pt x="190336" y="138538"/>
                    <a:pt x="431410" y="0"/>
                    <a:pt x="704841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CB822ABB-5EDA-FF4C-A906-2E7CC8DE45D0}"/>
                </a:ext>
              </a:extLst>
            </p:cNvPr>
            <p:cNvSpPr/>
            <p:nvPr/>
          </p:nvSpPr>
          <p:spPr>
            <a:xfrm>
              <a:off x="6096000" y="1135464"/>
              <a:ext cx="1771859" cy="177185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DEB93A0-A79B-AB41-B821-BFB063CB7771}"/>
              </a:ext>
            </a:extLst>
          </p:cNvPr>
          <p:cNvSpPr txBox="1"/>
          <p:nvPr/>
        </p:nvSpPr>
        <p:spPr>
          <a:xfrm>
            <a:off x="9938071" y="2426805"/>
            <a:ext cx="1409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ko-KR" altLang="en-US" dirty="0"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홍길동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BD47FAE-26C5-3441-9122-AFC6C0780A60}"/>
              </a:ext>
            </a:extLst>
          </p:cNvPr>
          <p:cNvSpPr txBox="1"/>
          <p:nvPr/>
        </p:nvSpPr>
        <p:spPr>
          <a:xfrm>
            <a:off x="9517404" y="2760440"/>
            <a:ext cx="2251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ko-KR" altLang="en-US" sz="1600" dirty="0" err="1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미들웨어운영팀</a:t>
            </a:r>
            <a:r>
              <a:rPr kumimoji="1" lang="ko-KR" altLang="en-US" sz="16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kumimoji="1" lang="en-US" altLang="ko-KR" sz="16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/</a:t>
            </a:r>
            <a:r>
              <a:rPr kumimoji="1" lang="ko-KR" altLang="en-US" sz="16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kumimoji="1" lang="en-US" altLang="ko-KR" sz="16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IA</a:t>
            </a:r>
            <a:endParaRPr kumimoji="1" lang="ko-KR" altLang="en-US" sz="16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FB95E5-C2CA-4244-8649-66B81828ADE3}"/>
              </a:ext>
            </a:extLst>
          </p:cNvPr>
          <p:cNvSpPr txBox="1"/>
          <p:nvPr/>
        </p:nvSpPr>
        <p:spPr>
          <a:xfrm>
            <a:off x="10089352" y="3192848"/>
            <a:ext cx="11071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ko-KR" sz="1600" u="sng" dirty="0">
                <a:solidFill>
                  <a:srgbClr val="A60034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500</a:t>
            </a:r>
            <a:r>
              <a:rPr kumimoji="1" lang="ko-KR" altLang="en-US" sz="1600" dirty="0">
                <a:solidFill>
                  <a:srgbClr val="A60034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r>
              <a:rPr kumimoji="1" lang="en-US" altLang="ko-KR" sz="1600" dirty="0">
                <a:solidFill>
                  <a:srgbClr val="A60034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point</a:t>
            </a:r>
            <a:endParaRPr kumimoji="1" lang="ko-KR" altLang="en-US" sz="1600" dirty="0">
              <a:solidFill>
                <a:srgbClr val="A60034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010D29E5-F19E-7747-9515-4BC73B1F66B9}"/>
              </a:ext>
            </a:extLst>
          </p:cNvPr>
          <p:cNvSpPr/>
          <p:nvPr/>
        </p:nvSpPr>
        <p:spPr>
          <a:xfrm>
            <a:off x="9517404" y="3672726"/>
            <a:ext cx="2251015" cy="1421788"/>
          </a:xfrm>
          <a:prstGeom prst="roundRect">
            <a:avLst>
              <a:gd name="adj" fmla="val 8186"/>
            </a:avLst>
          </a:prstGeom>
          <a:solidFill>
            <a:srgbClr val="A9B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9" name="자유형 38">
            <a:extLst>
              <a:ext uri="{FF2B5EF4-FFF2-40B4-BE49-F238E27FC236}">
                <a16:creationId xmlns:a16="http://schemas.microsoft.com/office/drawing/2014/main" id="{3934F154-3662-F749-93CD-8EAB2BB10D7D}"/>
              </a:ext>
            </a:extLst>
          </p:cNvPr>
          <p:cNvSpPr/>
          <p:nvPr/>
        </p:nvSpPr>
        <p:spPr>
          <a:xfrm>
            <a:off x="9517404" y="3672727"/>
            <a:ext cx="2251015" cy="1305405"/>
          </a:xfrm>
          <a:custGeom>
            <a:avLst/>
            <a:gdLst>
              <a:gd name="connsiteX0" fmla="*/ 116388 w 2251015"/>
              <a:gd name="connsiteY0" fmla="*/ 0 h 1305405"/>
              <a:gd name="connsiteX1" fmla="*/ 2134627 w 2251015"/>
              <a:gd name="connsiteY1" fmla="*/ 0 h 1305405"/>
              <a:gd name="connsiteX2" fmla="*/ 2251015 w 2251015"/>
              <a:gd name="connsiteY2" fmla="*/ 116388 h 1305405"/>
              <a:gd name="connsiteX3" fmla="*/ 2251015 w 2251015"/>
              <a:gd name="connsiteY3" fmla="*/ 1305400 h 1305405"/>
              <a:gd name="connsiteX4" fmla="*/ 2251014 w 2251015"/>
              <a:gd name="connsiteY4" fmla="*/ 1305405 h 1305405"/>
              <a:gd name="connsiteX5" fmla="*/ 2251014 w 2251015"/>
              <a:gd name="connsiteY5" fmla="*/ 368160 h 1305405"/>
              <a:gd name="connsiteX6" fmla="*/ 0 w 2251015"/>
              <a:gd name="connsiteY6" fmla="*/ 368160 h 1305405"/>
              <a:gd name="connsiteX7" fmla="*/ 0 w 2251015"/>
              <a:gd name="connsiteY7" fmla="*/ 116388 h 1305405"/>
              <a:gd name="connsiteX8" fmla="*/ 116388 w 2251015"/>
              <a:gd name="connsiteY8" fmla="*/ 0 h 1305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015" h="1305405">
                <a:moveTo>
                  <a:pt x="116388" y="0"/>
                </a:moveTo>
                <a:lnTo>
                  <a:pt x="2134627" y="0"/>
                </a:lnTo>
                <a:cubicBezTo>
                  <a:pt x="2198906" y="0"/>
                  <a:pt x="2251015" y="52109"/>
                  <a:pt x="2251015" y="116388"/>
                </a:cubicBezTo>
                <a:lnTo>
                  <a:pt x="2251015" y="1305400"/>
                </a:lnTo>
                <a:lnTo>
                  <a:pt x="2251014" y="1305405"/>
                </a:lnTo>
                <a:lnTo>
                  <a:pt x="2251014" y="368160"/>
                </a:lnTo>
                <a:lnTo>
                  <a:pt x="0" y="368160"/>
                </a:lnTo>
                <a:lnTo>
                  <a:pt x="0" y="116388"/>
                </a:lnTo>
                <a:cubicBezTo>
                  <a:pt x="0" y="52109"/>
                  <a:pt x="52109" y="0"/>
                  <a:pt x="116388" y="0"/>
                </a:cubicBezTo>
                <a:close/>
              </a:path>
            </a:pathLst>
          </a:custGeom>
          <a:solidFill>
            <a:srgbClr val="8491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BAA30A-C32F-DF41-9B87-A342D282775F}"/>
              </a:ext>
            </a:extLst>
          </p:cNvPr>
          <p:cNvSpPr txBox="1"/>
          <p:nvPr/>
        </p:nvSpPr>
        <p:spPr>
          <a:xfrm>
            <a:off x="9756981" y="3718402"/>
            <a:ext cx="177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ko-KR" altLang="en-US" sz="14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자 료 구 입 신 청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2DC76F5-676B-E246-BCE0-36EA9CFA9F53}"/>
              </a:ext>
            </a:extLst>
          </p:cNvPr>
          <p:cNvSpPr txBox="1"/>
          <p:nvPr/>
        </p:nvSpPr>
        <p:spPr>
          <a:xfrm>
            <a:off x="9727661" y="4229731"/>
            <a:ext cx="103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spc="300" dirty="0" err="1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대출중</a:t>
            </a:r>
            <a:endParaRPr kumimoji="1" lang="ko-KR" altLang="en-US" sz="1400" spc="3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7A0F8B-86CF-454A-8F17-6181838ED177}"/>
              </a:ext>
            </a:extLst>
          </p:cNvPr>
          <p:cNvSpPr txBox="1"/>
          <p:nvPr/>
        </p:nvSpPr>
        <p:spPr>
          <a:xfrm>
            <a:off x="9727661" y="4626946"/>
            <a:ext cx="1034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spc="300" dirty="0" err="1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반납예정</a:t>
            </a:r>
            <a:endParaRPr kumimoji="1" lang="ko-KR" altLang="en-US" sz="1400" spc="3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3A9A25-3D15-4B48-8816-DEA0C07B4748}"/>
              </a:ext>
            </a:extLst>
          </p:cNvPr>
          <p:cNvSpPr txBox="1"/>
          <p:nvPr/>
        </p:nvSpPr>
        <p:spPr>
          <a:xfrm>
            <a:off x="11196470" y="4235432"/>
            <a:ext cx="360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spc="3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0</a:t>
            </a:r>
            <a:endParaRPr kumimoji="1" lang="ko-KR" altLang="en-US" sz="1400" spc="3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E10321-2097-EE4D-BCD8-BD185BE81D45}"/>
              </a:ext>
            </a:extLst>
          </p:cNvPr>
          <p:cNvSpPr txBox="1"/>
          <p:nvPr/>
        </p:nvSpPr>
        <p:spPr>
          <a:xfrm>
            <a:off x="11196470" y="4632647"/>
            <a:ext cx="360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spc="300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0</a:t>
            </a:r>
            <a:endParaRPr kumimoji="1" lang="ko-KR" altLang="en-US" sz="1400" spc="300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C5297A30-D15F-3C40-B7B3-748B8E1D24E9}"/>
              </a:ext>
            </a:extLst>
          </p:cNvPr>
          <p:cNvSpPr/>
          <p:nvPr/>
        </p:nvSpPr>
        <p:spPr>
          <a:xfrm>
            <a:off x="9517402" y="5406692"/>
            <a:ext cx="2251015" cy="968251"/>
          </a:xfrm>
          <a:prstGeom prst="roundRect">
            <a:avLst>
              <a:gd name="adj" fmla="val 8186"/>
            </a:avLst>
          </a:prstGeom>
          <a:solidFill>
            <a:srgbClr val="A9B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spc="600" dirty="0" err="1">
                <a:solidFill>
                  <a:sysClr val="windowText" lastClr="000000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개인공지</a:t>
            </a:r>
            <a:endParaRPr kumimoji="1" lang="ko-KR" altLang="en-US" sz="1600" spc="600" dirty="0">
              <a:solidFill>
                <a:sysClr val="windowText" lastClr="000000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563E17E-298E-2F4E-9000-41E141B85216}"/>
              </a:ext>
            </a:extLst>
          </p:cNvPr>
          <p:cNvSpPr/>
          <p:nvPr/>
        </p:nvSpPr>
        <p:spPr>
          <a:xfrm>
            <a:off x="891379" y="813193"/>
            <a:ext cx="6310588" cy="5330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B49FEF64-7672-864E-BBF8-645D075E1099}"/>
              </a:ext>
            </a:extLst>
          </p:cNvPr>
          <p:cNvSpPr/>
          <p:nvPr/>
        </p:nvSpPr>
        <p:spPr>
          <a:xfrm>
            <a:off x="7520538" y="805543"/>
            <a:ext cx="1057853" cy="540713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>
                <a:solidFill>
                  <a:sysClr val="windowText" lastClr="000000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검색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BDDD7C8-669A-0441-B64F-E432237990EB}"/>
              </a:ext>
            </a:extLst>
          </p:cNvPr>
          <p:cNvSpPr/>
          <p:nvPr/>
        </p:nvSpPr>
        <p:spPr>
          <a:xfrm>
            <a:off x="891379" y="1825696"/>
            <a:ext cx="7687012" cy="18694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이벤트 관련 공지 </a:t>
            </a:r>
            <a:r>
              <a:rPr kumimoji="1" lang="en-US" altLang="ko-KR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/</a:t>
            </a:r>
            <a:r>
              <a:rPr kumimoji="1" lang="ko-KR" altLang="en-US" dirty="0">
                <a:solidFill>
                  <a:schemeClr val="tx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 배너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3DC53C1E-B6A5-CB42-B9AC-D9E61659DE31}"/>
              </a:ext>
            </a:extLst>
          </p:cNvPr>
          <p:cNvGrpSpPr/>
          <p:nvPr/>
        </p:nvGrpSpPr>
        <p:grpSpPr>
          <a:xfrm>
            <a:off x="4368244" y="3474764"/>
            <a:ext cx="733282" cy="102286"/>
            <a:chOff x="4149969" y="2324519"/>
            <a:chExt cx="733282" cy="102286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6505B47D-2DC8-624E-817D-7CD09B42934B}"/>
                </a:ext>
              </a:extLst>
            </p:cNvPr>
            <p:cNvSpPr/>
            <p:nvPr/>
          </p:nvSpPr>
          <p:spPr>
            <a:xfrm>
              <a:off x="4149969" y="2324519"/>
              <a:ext cx="102286" cy="1022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4BAFD7A2-AB00-2649-8853-7B0FC896C1AF}"/>
                </a:ext>
              </a:extLst>
            </p:cNvPr>
            <p:cNvSpPr/>
            <p:nvPr/>
          </p:nvSpPr>
          <p:spPr>
            <a:xfrm>
              <a:off x="4360301" y="2324519"/>
              <a:ext cx="102286" cy="1022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43689B1-D1E4-8345-B6CF-A728F073DF48}"/>
                </a:ext>
              </a:extLst>
            </p:cNvPr>
            <p:cNvSpPr/>
            <p:nvPr/>
          </p:nvSpPr>
          <p:spPr>
            <a:xfrm>
              <a:off x="4570633" y="2324519"/>
              <a:ext cx="102286" cy="102286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55CFC553-9582-9946-B750-AEB9C89E4F65}"/>
                </a:ext>
              </a:extLst>
            </p:cNvPr>
            <p:cNvSpPr/>
            <p:nvPr/>
          </p:nvSpPr>
          <p:spPr>
            <a:xfrm>
              <a:off x="4780965" y="2324519"/>
              <a:ext cx="102286" cy="10228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1AF3BBA-AA3A-FC40-96DE-DB015E2BC9D1}"/>
              </a:ext>
            </a:extLst>
          </p:cNvPr>
          <p:cNvSpPr/>
          <p:nvPr/>
        </p:nvSpPr>
        <p:spPr>
          <a:xfrm>
            <a:off x="891379" y="4095540"/>
            <a:ext cx="1580245" cy="21452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베스트셀러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6C9D0FD-ECAA-BC48-AA18-00795F946997}"/>
              </a:ext>
            </a:extLst>
          </p:cNvPr>
          <p:cNvSpPr/>
          <p:nvPr/>
        </p:nvSpPr>
        <p:spPr>
          <a:xfrm>
            <a:off x="2968286" y="4095540"/>
            <a:ext cx="1580245" cy="21452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스테디셀러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30E983B-D169-C044-9EFD-64F1AA18D99B}"/>
              </a:ext>
            </a:extLst>
          </p:cNvPr>
          <p:cNvSpPr/>
          <p:nvPr/>
        </p:nvSpPr>
        <p:spPr>
          <a:xfrm>
            <a:off x="4983216" y="4095540"/>
            <a:ext cx="1580245" cy="21452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직무별</a:t>
            </a:r>
            <a:r>
              <a:rPr kumimoji="1" lang="ko-KR" altLang="en-US" dirty="0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</a:t>
            </a:r>
            <a:endParaRPr kumimoji="1" lang="en-US" altLang="ko-KR" dirty="0">
              <a:solidFill>
                <a:schemeClr val="tx1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algn="ctr"/>
            <a:r>
              <a:rPr kumimoji="1" lang="ko-KR" altLang="en-US" dirty="0" err="1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추천책</a:t>
            </a:r>
            <a:r>
              <a:rPr kumimoji="1" lang="en-US" altLang="ko-KR" dirty="0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1</a:t>
            </a:r>
            <a:endParaRPr kumimoji="1" lang="ko-KR" altLang="en-US" dirty="0">
              <a:solidFill>
                <a:schemeClr val="tx1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0F36E1C-5EF1-7447-BB1E-4B65E732C9B8}"/>
              </a:ext>
            </a:extLst>
          </p:cNvPr>
          <p:cNvSpPr/>
          <p:nvPr/>
        </p:nvSpPr>
        <p:spPr>
          <a:xfrm>
            <a:off x="6998146" y="4095540"/>
            <a:ext cx="1580245" cy="214521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err="1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직무별</a:t>
            </a:r>
            <a:endParaRPr kumimoji="1" lang="en-US" altLang="ko-KR" dirty="0">
              <a:solidFill>
                <a:schemeClr val="tx1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algn="ctr"/>
            <a:r>
              <a:rPr kumimoji="1" lang="ko-KR" altLang="en-US" dirty="0" err="1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추천책</a:t>
            </a:r>
            <a:r>
              <a:rPr kumimoji="1" lang="en-US" altLang="ko-KR" dirty="0">
                <a:solidFill>
                  <a:schemeClr val="tx1"/>
                </a:solidFill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2</a:t>
            </a:r>
            <a:endParaRPr kumimoji="1" lang="ko-KR" altLang="en-US" dirty="0">
              <a:solidFill>
                <a:schemeClr val="tx1"/>
              </a:solidFill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3465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573491-2B95-FB4D-BE8C-A528E86EC1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22"/>
          <a:stretch/>
        </p:blipFill>
        <p:spPr>
          <a:xfrm>
            <a:off x="874206" y="401085"/>
            <a:ext cx="10443587" cy="605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05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B3F644-E191-0547-8C66-0F0E38DA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24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4000" dirty="0">
                <a:latin typeface="S-Core Dream 4" panose="020B0203030302020204" pitchFamily="34" charset="-127"/>
                <a:ea typeface="S-Core Dream 4" panose="020B0203030302020204" pitchFamily="34" charset="-127"/>
              </a:rPr>
              <a:t>운영 방안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A883A30-9CD6-5E45-B1E0-22C02F7A3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40448"/>
            <a:ext cx="9766300" cy="476249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포인트 제도</a:t>
            </a:r>
            <a:endParaRPr kumimoji="1" lang="en-US" altLang="ko-KR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팀 예산을 포인트로 지급하여</a:t>
            </a:r>
            <a:r>
              <a:rPr kumimoji="1" lang="en-US" altLang="ko-KR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</a:t>
            </a: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책을 구입할 때 사용할 수 있음</a:t>
            </a:r>
            <a:endParaRPr kumimoji="1" lang="en-US" altLang="ko-KR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대여받을 시 포인트 차감</a:t>
            </a:r>
            <a:r>
              <a:rPr kumimoji="1" lang="en-US" altLang="ko-KR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,</a:t>
            </a: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 대여할 시 포인트 가산</a:t>
            </a:r>
            <a:endParaRPr kumimoji="1" lang="en-US" altLang="ko-KR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이벤트 및 보상</a:t>
            </a:r>
            <a:endParaRPr kumimoji="1" lang="en-US" altLang="ko-KR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dirty="0">
                <a:latin typeface="S-Core Dream 3 Light" panose="020B0303030302020204" pitchFamily="34" charset="-127"/>
                <a:ea typeface="S-Core Dream 3 Light" panose="020B0303030302020204" pitchFamily="34" charset="-127"/>
              </a:rPr>
              <a:t>활동이 활발한 팀 및 임직원에게 부상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5367DF-5F49-AF4E-BE00-176D20D8CE26}"/>
              </a:ext>
            </a:extLst>
          </p:cNvPr>
          <p:cNvSpPr txBox="1"/>
          <p:nvPr/>
        </p:nvSpPr>
        <p:spPr>
          <a:xfrm>
            <a:off x="558170" y="553272"/>
            <a:ext cx="4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4</a:t>
            </a:r>
            <a:endParaRPr kumimoji="1" lang="ko-KR" altLang="en-US" sz="36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0735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16B3F644-E191-0547-8C66-0F0E38DA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724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ko-KR" altLang="en-US" sz="4000" dirty="0">
                <a:latin typeface="S-Core Dream 4" panose="020B0203030302020204" pitchFamily="34" charset="-127"/>
                <a:ea typeface="S-Core Dream 4" panose="020B0203030302020204" pitchFamily="34" charset="-127"/>
              </a:rPr>
              <a:t>기대 효과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A883A30-9CD6-5E45-B1E0-22C02F7A3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40448"/>
            <a:ext cx="9766300" cy="4762496"/>
          </a:xfrm>
        </p:spPr>
        <p:txBody>
          <a:bodyPr/>
          <a:lstStyle/>
          <a:p>
            <a:pPr>
              <a:lnSpc>
                <a:spcPct val="150000"/>
              </a:lnSpc>
            </a:pPr>
            <a:endParaRPr kumimoji="1" lang="ko-KR" altLang="en-US" dirty="0">
              <a:latin typeface="S-Core Dream 3 Light" panose="020B0303030302020204" pitchFamily="34" charset="-127"/>
              <a:ea typeface="S-Core Dream 3 Light" panose="020B03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B8F52-0C70-7746-BDD9-3E8B0915DB6C}"/>
              </a:ext>
            </a:extLst>
          </p:cNvPr>
          <p:cNvSpPr txBox="1"/>
          <p:nvPr/>
        </p:nvSpPr>
        <p:spPr>
          <a:xfrm>
            <a:off x="558170" y="553272"/>
            <a:ext cx="40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5</a:t>
            </a:r>
            <a:endParaRPr kumimoji="1" lang="ko-KR" altLang="en-US" sz="3600" dirty="0">
              <a:solidFill>
                <a:schemeClr val="bg1"/>
              </a:solidFill>
              <a:latin typeface="S-Core Dream 5 Medium" panose="020B0503030302020204" pitchFamily="34" charset="-127"/>
              <a:ea typeface="S-Core Dream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119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120</Words>
  <Application>Microsoft Macintosh PowerPoint</Application>
  <PresentationFormat>와이드스크린</PresentationFormat>
  <Paragraphs>46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KoPubDotum_Pro Medium</vt:lpstr>
      <vt:lpstr>S-Core Dream 3 Light</vt:lpstr>
      <vt:lpstr>S-Core Dream 4</vt:lpstr>
      <vt:lpstr>S-Core Dream 5 Medium</vt:lpstr>
      <vt:lpstr>Arial</vt:lpstr>
      <vt:lpstr>Office 테마</vt:lpstr>
      <vt:lpstr>PowerPoint 프레젠테이션</vt:lpstr>
      <vt:lpstr>PowerPoint 프레젠테이션</vt:lpstr>
      <vt:lpstr>프로젝트 개요</vt:lpstr>
      <vt:lpstr>현황 분석</vt:lpstr>
      <vt:lpstr>상세 기능</vt:lpstr>
      <vt:lpstr>PowerPoint 프레젠테이션</vt:lpstr>
      <vt:lpstr>PowerPoint 프레젠테이션</vt:lpstr>
      <vt:lpstr>운영 방안</vt:lpstr>
      <vt:lpstr>기대 효과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ParkJaey</dc:creator>
  <cp:lastModifiedBy>ParkJaey</cp:lastModifiedBy>
  <cp:revision>38</cp:revision>
  <dcterms:created xsi:type="dcterms:W3CDTF">2019-03-17T03:54:06Z</dcterms:created>
  <dcterms:modified xsi:type="dcterms:W3CDTF">2019-03-28T12:52:58Z</dcterms:modified>
</cp:coreProperties>
</file>

<file path=docProps/thumbnail.jpeg>
</file>